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activeX/activeX1.xml" ContentType="application/vnd.ms-office.activeX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7" r:id="rId2"/>
    <p:sldId id="258" r:id="rId3"/>
    <p:sldId id="259" r:id="rId4"/>
    <p:sldId id="261" r:id="rId5"/>
    <p:sldId id="262" r:id="rId6"/>
    <p:sldId id="268" r:id="rId7"/>
    <p:sldId id="270" r:id="rId8"/>
    <p:sldId id="271" r:id="rId9"/>
    <p:sldId id="272" r:id="rId10"/>
    <p:sldId id="273" r:id="rId11"/>
    <p:sldId id="274" r:id="rId12"/>
    <p:sldId id="304" r:id="rId13"/>
    <p:sldId id="275" r:id="rId14"/>
    <p:sldId id="300" r:id="rId15"/>
    <p:sldId id="301" r:id="rId16"/>
    <p:sldId id="276" r:id="rId17"/>
    <p:sldId id="302" r:id="rId18"/>
    <p:sldId id="303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309" r:id="rId28"/>
    <p:sldId id="307" r:id="rId29"/>
    <p:sldId id="298" r:id="rId30"/>
    <p:sldId id="308" r:id="rId31"/>
    <p:sldId id="296" r:id="rId32"/>
    <p:sldId id="297" r:id="rId33"/>
    <p:sldId id="305" r:id="rId34"/>
    <p:sldId id="306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10" autoAdjust="0"/>
    <p:restoredTop sz="94660"/>
  </p:normalViewPr>
  <p:slideViewPr>
    <p:cSldViewPr>
      <p:cViewPr varScale="1">
        <p:scale>
          <a:sx n="82" d="100"/>
          <a:sy n="82" d="100"/>
        </p:scale>
        <p:origin x="-79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80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5100"/>
  <ax:ocxPr ax:name="_cy" ax:value="14327"/>
  <ax:ocxPr ax:name="FlashVars" ax:value=""/>
  <ax:ocxPr ax:name="Movie" ax:value="C:\Users\Samim\Desktop\gc.swf"/>
  <ax:ocxPr ax:name="Src" ax:value="C:\Users\Samim\Desktop\gc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5100"/>
  <ax:ocxPr ax:name="_cy" ax:value="14327"/>
  <ax:ocxPr ax:name="FlashVars" ax:value=""/>
  <ax:ocxPr ax:name="Movie" ax:value="C:\Users\Samim\Desktop\gc.swf"/>
  <ax:ocxPr ax:name="Src" ax:value="C:\Users\Samim\Desktop\gc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-1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8AE58-007E-4761-8AFF-070D52544EB8}" type="datetimeFigureOut">
              <a:rPr lang="en-US" smtClean="0"/>
              <a:pPr/>
              <a:t>1/3/2009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6C47D-39A8-42E5-B5E1-6D89975A824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FA9791E-9215-4621-805D-94189CB05B42}" type="datetimeFigureOut">
              <a:rPr lang="en-US"/>
              <a:pPr>
                <a:defRPr/>
              </a:pPr>
              <a:t>1/3/2009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2C1CF3B-F586-48C7-BC00-75C7B3B1E8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53290B-72C1-4B04-9EDA-ABF431027520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CA">
              <a:cs typeface="Arial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Title Slide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Title Slide</a:t>
            </a:r>
            <a:endParaRPr lang="en-CA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74D55B-6597-4889-AB55-92A65D2BB676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AFF303-1CEF-46B2-8958-E6457FCDF3BA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1CF3B-F586-48C7-BC00-75C7B3B1E821}" type="slidenum">
              <a:rPr lang="en-CA" smtClean="0"/>
              <a:pPr>
                <a:defRPr/>
              </a:pPr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474F7A-8430-4541-831C-B59F88E97056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474F7A-8430-4541-831C-B59F88E97056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474F7A-8430-4541-831C-B59F88E97056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8ED367-3887-4AC4-A81D-B8C2C9A4D2E5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8ED367-3887-4AC4-A81D-B8C2C9A4D2E5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8ED367-3887-4AC4-A81D-B8C2C9A4D2E5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57E102-F4FD-40F9-8EB0-E10D24C181F5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74D55D-0B44-46A2-9344-9C707730109D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73F2B3-62DE-4550-8F80-8029ED9836A9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980F34-179E-4166-A4D8-49D1813E4C14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B4539D-AEE2-4401-B816-7D17303120CC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CA" smtClean="0"/>
              <a:t>Notice the nitrogen/oxygens follwo pattern for h-bonding</a:t>
            </a: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9971C7-85D7-4C2D-BFA4-F98D0E32DF75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E45DAD-DFD7-48DD-A9BB-9F0421425D69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2">
              <a:spcBef>
                <a:spcPct val="0"/>
              </a:spcBef>
            </a:pPr>
            <a:r>
              <a:rPr lang="en-CA" smtClean="0">
                <a:sym typeface="Wingdings" pitchFamily="2" charset="2"/>
              </a:rPr>
              <a:t>Device similar to a spectroscope would be useful to accurately analyze the colour and match to known composition/elements</a:t>
            </a:r>
          </a:p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67F333-10C1-4F8D-94C0-DAF805A44C4C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CA" smtClean="0"/>
              <a:t>Other methods of chromatography have other methods of quantifying the results. These are more accurate in many cases.</a:t>
            </a: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4A18DC-F619-4756-9B5B-15B78999A456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1CF3B-F586-48C7-BC00-75C7B3B1E821}" type="slidenum">
              <a:rPr lang="en-CA" smtClean="0"/>
              <a:pPr>
                <a:defRPr/>
              </a:pPr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1CF3B-F586-48C7-BC00-75C7B3B1E821}" type="slidenum">
              <a:rPr lang="en-CA" smtClean="0"/>
              <a:pPr>
                <a:defRPr/>
              </a:pPr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en-US" smtClean="0"/>
              <a:t>Travels by Capillary Action</a:t>
            </a:r>
          </a:p>
          <a:p>
            <a:pPr lvl="1"/>
            <a:r>
              <a:rPr lang="en-US" smtClean="0"/>
              <a:t>Solid matrix inside large metal tube (“packed”)</a:t>
            </a:r>
            <a:endParaRPr lang="en-C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6C8607-649D-4FF6-ACCA-DB716F2FAAB1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1CF3B-F586-48C7-BC00-75C7B3B1E821}" type="slidenum">
              <a:rPr lang="en-CA" smtClean="0"/>
              <a:pPr>
                <a:defRPr/>
              </a:pPr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en-US" smtClean="0"/>
              <a:t>Travels by Capillary Action</a:t>
            </a:r>
          </a:p>
          <a:p>
            <a:pPr lvl="1"/>
            <a:r>
              <a:rPr lang="en-US" smtClean="0"/>
              <a:t>Solid matrix inside large metal tube (“packed”)</a:t>
            </a:r>
            <a:endParaRPr lang="en-CA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en-US" smtClean="0"/>
              <a:t>Travels by Capillary Action</a:t>
            </a:r>
          </a:p>
          <a:p>
            <a:pPr lvl="1"/>
            <a:r>
              <a:rPr lang="en-US" smtClean="0"/>
              <a:t>Solid matrix inside large metal tube (“packed”)</a:t>
            </a:r>
            <a:endParaRPr lang="en-CA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DB95FB-2DB4-4433-9590-E57E4EA48949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1CF3B-F586-48C7-BC00-75C7B3B1E821}" type="slidenum">
              <a:rPr lang="en-CA" smtClean="0"/>
              <a:pPr>
                <a:defRPr/>
              </a:pPr>
              <a:t>34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35ACAB-34AC-46B8-A757-E24F7978B64A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5A5034-BC93-4F66-9336-65A4913E06B8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A0EFEB-FED1-4B13-85C0-51477362D88C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990385-29DC-453A-9AFB-3C7237657428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82C7A8-2049-405A-ADF9-93D88BFCAF0E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CA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6C3E1F-B5D7-4BC5-A894-7A660531D6A1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98C9EA-70CC-4FCA-8AAD-AD203D16FD53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FBD2F3-8079-456C-B513-41681E8E3B12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BBA1AA-C939-4AA6-AEF9-3402468BC46E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4D456B-02F6-457E-BB3B-3A16BE4E5F0D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D28D23-3AAA-4390-A7E5-530CE22E2993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D0F2A-2C7F-42AB-900D-581E571C773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044ECF-E611-40ED-B73F-66157BBB69FC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A7965-6713-4CF1-BC74-70ECDAF0F65B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6F064-562E-4B3E-A2FF-0E9366F66157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50F2D6-0580-4867-B58F-47E38C0B0B6E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3A51E4-9656-4A02-85C5-7590A4B9EE28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87D96B-C6B2-42F1-8BB9-553397033558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67B3AA-FE86-40CB-BA7C-5DBF530E4FAC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6C8CF5-489A-4F37-B604-F47D6EE6CC49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97D59-AAAD-4D2C-A0DD-AB2BB485FD26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ACD60-0926-411E-BC2F-771250D1F9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3CEA6-C0D5-46F7-96E7-A10A41A76C37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42626-3832-4D09-BE46-43C82B25BBB3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99379F-5FAB-4697-AD8B-CCF4FC33B9B5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D21652-5780-45BA-816A-D4AFEC7898DB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>
              <a:defRPr/>
            </a:pPr>
            <a:fld id="{A4A8C89C-6019-4EA2-BB52-541C49CED923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>
              <a:defRPr/>
            </a:pPr>
            <a:fld id="{91B0C393-1E8B-4F06-96CC-F5C1809E35BA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1E789492-313B-4B1A-AD30-D1878798CBFE}" type="datetimeFigureOut">
              <a:rPr lang="en-US" smtClean="0"/>
              <a:pPr>
                <a:defRPr/>
              </a:pPr>
              <a:t>1/3/2009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9165A54D-17EB-47D7-80F3-2AFBFB3D6E63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Chromatographic Separation</a:t>
            </a:r>
            <a:endParaRPr lang="en-CA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214554"/>
            <a:ext cx="8077200" cy="111386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Adam </a:t>
            </a:r>
            <a:r>
              <a:rPr lang="en-US" dirty="0" err="1" smtClean="0"/>
              <a:t>Hasham</a:t>
            </a:r>
            <a:r>
              <a:rPr lang="en-US" dirty="0" smtClean="0"/>
              <a:t>, Sam </a:t>
            </a:r>
            <a:r>
              <a:rPr lang="en-US" dirty="0" err="1" smtClean="0"/>
              <a:t>Heavenrich</a:t>
            </a:r>
            <a:r>
              <a:rPr lang="en-US" dirty="0" smtClean="0"/>
              <a:t>, </a:t>
            </a:r>
            <a:r>
              <a:rPr lang="en-US" dirty="0" err="1" smtClean="0"/>
              <a:t>Jayanth</a:t>
            </a:r>
            <a:r>
              <a:rPr lang="en-US" dirty="0" smtClean="0"/>
              <a:t> </a:t>
            </a:r>
            <a:r>
              <a:rPr lang="en-US" dirty="0" err="1" smtClean="0"/>
              <a:t>Prakhya</a:t>
            </a:r>
            <a:r>
              <a:rPr lang="en-US" dirty="0" smtClean="0"/>
              <a:t>, Enoch </a:t>
            </a:r>
            <a:r>
              <a:rPr lang="en-US" dirty="0" err="1" smtClean="0"/>
              <a:t>Tieu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Materials</a:t>
            </a:r>
          </a:p>
        </p:txBody>
      </p:sp>
      <p:pic>
        <p:nvPicPr>
          <p:cNvPr id="47106" name="Content Placeholder 5" descr="n710172737_1616626_2345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1857375"/>
            <a:ext cx="3962400" cy="3714750"/>
          </a:xfrm>
        </p:spPr>
      </p:pic>
      <p:pic>
        <p:nvPicPr>
          <p:cNvPr id="47107" name="Content Placeholder 6" descr="n710172737_1616631_3705.jpg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381500" y="1857375"/>
            <a:ext cx="4619625" cy="3714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4283" y="1571612"/>
            <a:ext cx="4714908" cy="52863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2300" dirty="0" smtClean="0"/>
              <a:t>Pigment applied to Strip of Chromatography Paper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2300" dirty="0" smtClean="0"/>
              <a:t>Strips hung on rack at equal lengths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2300" dirty="0" smtClean="0"/>
              <a:t>Adsorbent added (70% Isopropyl Alcohol)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2300" dirty="0" smtClean="0"/>
              <a:t>Rack removed once solvent travelled to the top of each strip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2300" dirty="0" smtClean="0"/>
              <a:t>The final position of solvent marked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2300" dirty="0" smtClean="0"/>
              <a:t>The final position of pigments marked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2300" dirty="0" smtClean="0"/>
              <a:t>Distance travelled by the mobile phase and each colour measured</a:t>
            </a:r>
            <a:endParaRPr lang="en-CA" sz="2300" dirty="0"/>
          </a:p>
        </p:txBody>
      </p:sp>
      <p:sp>
        <p:nvSpPr>
          <p:cNvPr id="61442" name="AutoShape 2" descr="http://www.facebook.com/photo.php?pid=1616637&amp;id=71017273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61444" name="AutoShape 4" descr="http://www.facebook.com/photo.php?pid=1616637&amp;id=71017273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7" name="Picture 6" descr="pou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130" y="2285992"/>
            <a:ext cx="4213702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Procedure</a:t>
            </a:r>
            <a:endParaRPr lang="en-CA" dirty="0"/>
          </a:p>
        </p:txBody>
      </p:sp>
    </p:spTree>
    <p:controls>
      <p:control spid="86019" name="ShockwaveFlash1" r:id="rId2" imgW="9036000" imgH="51577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Observations - Pictures</a:t>
            </a:r>
            <a:endParaRPr lang="en-US" smtClean="0"/>
          </a:p>
        </p:txBody>
      </p:sp>
      <p:pic>
        <p:nvPicPr>
          <p:cNvPr id="51202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14414" y="1714488"/>
            <a:ext cx="6786610" cy="3820198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428596" y="5857892"/>
            <a:ext cx="8001000" cy="733424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Mixture involving Red, Yellow, and Blue Food Coloring Pigments</a:t>
            </a:r>
            <a:endParaRPr lang="en-CA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Approximate elapsed time 1 minute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Observations - Pictures</a:t>
            </a:r>
            <a:endParaRPr 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500063" y="5929330"/>
            <a:ext cx="8001000" cy="661970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Mixture involving Red, Yellow, and Blue Food Coloring Pigments</a:t>
            </a:r>
            <a:endParaRPr lang="en-CA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Approximate elapsed time 6 minutes</a:t>
            </a:r>
            <a:endParaRPr lang="en-US" dirty="0"/>
          </a:p>
        </p:txBody>
      </p:sp>
      <p:pic>
        <p:nvPicPr>
          <p:cNvPr id="51204" name="Content Placeholder 3" descr="2.jpg"/>
          <p:cNvPicPr>
            <a:picLocks noChangeAspect="1"/>
          </p:cNvPicPr>
          <p:nvPr/>
        </p:nvPicPr>
        <p:blipFill>
          <a:blip r:embed="rId3"/>
          <a:srcRect l="12473" r="12473"/>
          <a:stretch>
            <a:fillRect/>
          </a:stretch>
        </p:blipFill>
        <p:spPr bwMode="auto">
          <a:xfrm>
            <a:off x="1428728" y="1643050"/>
            <a:ext cx="6286544" cy="41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Observations - Pictures</a:t>
            </a:r>
            <a:endParaRPr 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500063" y="5857892"/>
            <a:ext cx="8001000" cy="733408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Mixture involving Red, Yellow, and Blue Food Coloring Pigments</a:t>
            </a:r>
            <a:endParaRPr lang="en-CA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Approximate elapsed time 18 minutes</a:t>
            </a:r>
            <a:endParaRPr lang="en-US" dirty="0"/>
          </a:p>
        </p:txBody>
      </p:sp>
      <p:pic>
        <p:nvPicPr>
          <p:cNvPr id="51205" name="Content Placeholder 3" descr="3.jpg"/>
          <p:cNvPicPr>
            <a:picLocks noChangeAspect="1"/>
          </p:cNvPicPr>
          <p:nvPr/>
        </p:nvPicPr>
        <p:blipFill>
          <a:blip r:embed="rId3"/>
          <a:srcRect l="12473" r="12473"/>
          <a:stretch>
            <a:fillRect/>
          </a:stretch>
        </p:blipFill>
        <p:spPr bwMode="auto">
          <a:xfrm>
            <a:off x="1753245" y="1643050"/>
            <a:ext cx="561908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Observations - Pictures</a:t>
            </a:r>
            <a:endParaRPr 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500063" y="6000768"/>
            <a:ext cx="8001000" cy="590532"/>
          </a:xfrm>
        </p:spPr>
        <p:txBody>
          <a:bodyPr rtlCol="0">
            <a:normAutofit fontScale="55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Spinach, Pomegranate and Blue Pigments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Approximate elapsed time 0 minutes</a:t>
            </a:r>
            <a:endParaRPr lang="en-US" dirty="0"/>
          </a:p>
        </p:txBody>
      </p:sp>
      <p:pic>
        <p:nvPicPr>
          <p:cNvPr id="53251" name="Content Placeholder 3" descr="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643050"/>
            <a:ext cx="57150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Observations - Pictures</a:t>
            </a:r>
            <a:endParaRPr 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500063" y="5929330"/>
            <a:ext cx="8001000" cy="661970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Spinach, Pomegranate and Blue Pigments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Approximate elapsed time 5 minutes</a:t>
            </a:r>
            <a:endParaRPr lang="en-US" dirty="0"/>
          </a:p>
        </p:txBody>
      </p:sp>
      <p:pic>
        <p:nvPicPr>
          <p:cNvPr id="53252" name="Content Placeholder 3" descr="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643050"/>
            <a:ext cx="552385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Observations - Pictures</a:t>
            </a:r>
            <a:endParaRPr 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500063" y="5929330"/>
            <a:ext cx="8001000" cy="661970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Spinach, Pomegranate and Blue Pigments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Approximate elapsed time 13 minutes</a:t>
            </a:r>
            <a:endParaRPr lang="en-US" dirty="0"/>
          </a:p>
        </p:txBody>
      </p:sp>
      <p:pic>
        <p:nvPicPr>
          <p:cNvPr id="53253" name="Content Placeholder 3" descr="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71612"/>
            <a:ext cx="571503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90063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Defined as Rate of Flow or Retention Factor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Calculated by dividing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“ Distance travelled by a component” over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“ Distance travelled by the mobile phase”</a:t>
            </a:r>
          </a:p>
        </p:txBody>
      </p:sp>
      <p:pic>
        <p:nvPicPr>
          <p:cNvPr id="5" name="Picture 4" descr="dr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571612"/>
            <a:ext cx="3286148" cy="5058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Chromatography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458200" cy="5276864"/>
          </a:xfrm>
        </p:spPr>
        <p:txBody>
          <a:bodyPr/>
          <a:lstStyle/>
          <a:p>
            <a:r>
              <a:rPr lang="en-CA" sz="2800" dirty="0" smtClean="0"/>
              <a:t>Separates mixtures (physical method)</a:t>
            </a:r>
          </a:p>
          <a:p>
            <a:r>
              <a:rPr lang="en-CA" sz="2800" dirty="0" smtClean="0"/>
              <a:t>Involves:</a:t>
            </a:r>
          </a:p>
          <a:p>
            <a:pPr lvl="1"/>
            <a:r>
              <a:rPr lang="en-CA" sz="2400" dirty="0" smtClean="0"/>
              <a:t>Stationary Phase; Surface</a:t>
            </a:r>
          </a:p>
          <a:p>
            <a:pPr lvl="1"/>
            <a:r>
              <a:rPr lang="en-CA" sz="2400" dirty="0" smtClean="0"/>
              <a:t>Mobile Phase; Solvent </a:t>
            </a:r>
          </a:p>
          <a:p>
            <a:r>
              <a:rPr lang="en-CA" sz="2800" dirty="0" smtClean="0"/>
              <a:t>Quantifiable:</a:t>
            </a:r>
          </a:p>
          <a:p>
            <a:pPr lvl="1"/>
            <a:r>
              <a:rPr lang="en-CA" sz="2400" dirty="0" smtClean="0"/>
              <a:t>Retention Factor / Rate of Flow (</a:t>
            </a:r>
            <a:r>
              <a:rPr lang="en-CA" sz="2400" dirty="0" err="1" smtClean="0"/>
              <a:t>Rf</a:t>
            </a:r>
            <a:r>
              <a:rPr lang="en-CA" sz="2400" dirty="0" smtClean="0"/>
              <a:t>)</a:t>
            </a:r>
          </a:p>
          <a:p>
            <a:r>
              <a:rPr lang="en-CA" sz="2800" dirty="0" smtClean="0"/>
              <a:t>Can be:</a:t>
            </a:r>
          </a:p>
          <a:p>
            <a:pPr lvl="1"/>
            <a:r>
              <a:rPr lang="en-CA" sz="2400" dirty="0" smtClean="0"/>
              <a:t>Preparative: separates mixture for further use</a:t>
            </a:r>
          </a:p>
          <a:p>
            <a:pPr lvl="1"/>
            <a:r>
              <a:rPr lang="en-CA" sz="2400" dirty="0" smtClean="0"/>
              <a:t>Analytical: measures relative proportions of components</a:t>
            </a:r>
          </a:p>
          <a:p>
            <a:pPr lvl="1"/>
            <a:r>
              <a:rPr lang="en-CA" sz="2400" dirty="0" smtClean="0"/>
              <a:t>Preparative more easily studied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85800" y="6324600"/>
            <a:ext cx="640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i="1">
                <a:solidFill>
                  <a:srgbClr val="002060"/>
                </a:solidFill>
                <a:latin typeface="Calibri" pitchFamily="34" charset="0"/>
              </a:rPr>
              <a:t>Rf = Distance traveled by solute/Distance traveled by solvent</a:t>
            </a:r>
            <a:endParaRPr lang="en-CA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Observations – Distance Travelled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85720" y="1643044"/>
          <a:ext cx="8643998" cy="466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6478"/>
                <a:gridCol w="2857520"/>
              </a:tblGrid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Component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Distance</a:t>
                      </a:r>
                      <a:r>
                        <a:rPr lang="en-US" sz="1800" b="0" baseline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Travelled (cm)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Mobile Phase / Adsorbent  (70% Isopropyl Rubbing Alcohol)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7.25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Red Food Coloring (In Mixture) 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Yellow Food Coloring (In Mixture) 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6.8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Blue Food Coloring (In Mixture) 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7.1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Green Food Coloring (Yellow Component) 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2.3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Green Food Coloring (Blue Component)</a:t>
                      </a:r>
                      <a:endParaRPr lang="en-US" sz="1800" b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7.1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Spinach Juice (Yellow Component 1) 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Spinach Juice (Yellow Component 2) </a:t>
                      </a:r>
                      <a:endParaRPr lang="en-US" sz="1800" b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Spinach Juice (Green Component) </a:t>
                      </a:r>
                      <a:endParaRPr lang="en-US" sz="1800" b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3.5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Pomegranate Juice (Orchid Purple Component) </a:t>
                      </a:r>
                      <a:endParaRPr lang="en-US" sz="1800" b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6.1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8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Pomegranate Juice (Light Salmon Pink Component) </a:t>
                      </a:r>
                      <a:endParaRPr lang="en-US" sz="1800" b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+mn-lt"/>
                          <a:ea typeface="Calibri"/>
                          <a:cs typeface="Times New Roman"/>
                        </a:rPr>
                        <a:t>4.6</a:t>
                      </a:r>
                      <a:endParaRPr lang="en-US" sz="1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Calculations – Rf Values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4" cy="4843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3536"/>
                <a:gridCol w="3286148"/>
              </a:tblGrid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Component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Rf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Red Food</a:t>
                      </a:r>
                      <a:r>
                        <a:rPr lang="en-CA" baseline="0" dirty="0" smtClean="0"/>
                        <a:t> Coloring (in Mixture)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0.97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Yellow Food</a:t>
                      </a:r>
                      <a:r>
                        <a:rPr lang="en-CA" baseline="0" dirty="0" smtClean="0"/>
                        <a:t> Coloring (in Mixture)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0.94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Blue Food</a:t>
                      </a:r>
                      <a:r>
                        <a:rPr lang="en-CA" baseline="0" dirty="0" smtClean="0"/>
                        <a:t> Coloring (in Mixture)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0.98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Green Food</a:t>
                      </a:r>
                      <a:r>
                        <a:rPr lang="en-CA" baseline="0" dirty="0" smtClean="0"/>
                        <a:t> Coloring (Yellow Component)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0.32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Green Food</a:t>
                      </a:r>
                      <a:r>
                        <a:rPr lang="en-CA" baseline="0" dirty="0" smtClean="0"/>
                        <a:t> Coloring (Blue Component)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0.98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Spinach</a:t>
                      </a:r>
                      <a:r>
                        <a:rPr lang="en-CA" baseline="0" dirty="0" smtClean="0"/>
                        <a:t> Extract (Yellow Component 1)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0.97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Spinach</a:t>
                      </a:r>
                      <a:r>
                        <a:rPr lang="en-CA" baseline="0" dirty="0" smtClean="0"/>
                        <a:t> Extract (Yellow Component 2)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0.55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Spinach</a:t>
                      </a:r>
                      <a:r>
                        <a:rPr lang="en-CA" baseline="0" dirty="0" smtClean="0"/>
                        <a:t> Extract (Green Component)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0.45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baseline="0" dirty="0" smtClean="0"/>
                        <a:t>Pomegranate Extract (Orchid Purple Component)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0.84</a:t>
                      </a:r>
                      <a:endParaRPr lang="en-CA" dirty="0"/>
                    </a:p>
                  </a:txBody>
                  <a:tcPr/>
                </a:tc>
              </a:tr>
              <a:tr h="420366">
                <a:tc>
                  <a:txBody>
                    <a:bodyPr/>
                    <a:lstStyle/>
                    <a:p>
                      <a:r>
                        <a:rPr lang="en-CA" dirty="0" smtClean="0"/>
                        <a:t>Pomegranate</a:t>
                      </a:r>
                      <a:r>
                        <a:rPr lang="en-CA" baseline="0" dirty="0" smtClean="0"/>
                        <a:t> Extract (Light Salmon Pink Component)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0.63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Analysis – </a:t>
            </a:r>
            <a:r>
              <a:rPr lang="en-CA" dirty="0" err="1" smtClean="0"/>
              <a:t>Rf</a:t>
            </a:r>
            <a:r>
              <a:rPr lang="en-CA" dirty="0" smtClean="0"/>
              <a:t>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504351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err="1" smtClean="0"/>
              <a:t>Rf</a:t>
            </a:r>
            <a:r>
              <a:rPr lang="en-CA" dirty="0" smtClean="0"/>
              <a:t> = Degree of  Adsorption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Variances caused </a:t>
            </a:r>
            <a:r>
              <a:rPr lang="en-CA" dirty="0" smtClean="0"/>
              <a:t>by Intermolecular Forces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Between Solute and Mobile Phase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Solute </a:t>
            </a:r>
            <a:r>
              <a:rPr lang="en-CA" dirty="0" smtClean="0"/>
              <a:t>carried further by Adsorbent / More </a:t>
            </a:r>
            <a:r>
              <a:rPr lang="en-CA" dirty="0" smtClean="0"/>
              <a:t>adsorption </a:t>
            </a:r>
            <a:r>
              <a:rPr lang="en-CA" dirty="0" smtClean="0"/>
              <a:t>when the forces between them are greater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Forces between Solute and Stationary Phase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More </a:t>
            </a:r>
            <a:r>
              <a:rPr lang="en-CA" dirty="0" err="1" smtClean="0"/>
              <a:t>adsorbtion</a:t>
            </a:r>
            <a:r>
              <a:rPr lang="en-CA" dirty="0" smtClean="0"/>
              <a:t> </a:t>
            </a:r>
            <a:r>
              <a:rPr lang="en-CA" dirty="0" smtClean="0"/>
              <a:t>onto Stationary Phase when the forces between them are greater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In Both Cases: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Polarity Major Factor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H-bonding </a:t>
            </a:r>
            <a:r>
              <a:rPr lang="en-CA" dirty="0" smtClean="0"/>
              <a:t>Larger Factor </a:t>
            </a:r>
            <a:r>
              <a:rPr lang="en-CA" dirty="0" smtClean="0"/>
              <a:t>but </a:t>
            </a:r>
            <a:r>
              <a:rPr lang="en-CA" dirty="0" smtClean="0"/>
              <a:t>capability limited</a:t>
            </a:r>
            <a:endParaRPr lang="en-CA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London’s Dispersion Forces </a:t>
            </a:r>
            <a:r>
              <a:rPr lang="en-CA" dirty="0" smtClean="0"/>
              <a:t>Weak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6472238" cy="528638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Mixture of Food Coloring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Molecular Formulas: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Red: C</a:t>
            </a:r>
            <a:r>
              <a:rPr lang="en-CA" baseline="-25000" dirty="0" smtClean="0"/>
              <a:t>18</a:t>
            </a:r>
            <a:r>
              <a:rPr lang="en-CA" dirty="0" smtClean="0"/>
              <a:t>H</a:t>
            </a:r>
            <a:r>
              <a:rPr lang="en-CA" baseline="-25000" dirty="0" smtClean="0"/>
              <a:t>14</a:t>
            </a:r>
            <a:r>
              <a:rPr lang="en-CA" dirty="0" smtClean="0"/>
              <a:t>N</a:t>
            </a:r>
            <a:r>
              <a:rPr lang="en-CA" baseline="-25000" dirty="0" smtClean="0"/>
              <a:t>2</a:t>
            </a:r>
            <a:r>
              <a:rPr lang="en-CA" dirty="0" smtClean="0"/>
              <a:t>Na</a:t>
            </a:r>
            <a:r>
              <a:rPr lang="en-CA" baseline="-25000" dirty="0" smtClean="0"/>
              <a:t>2</a:t>
            </a:r>
            <a:r>
              <a:rPr lang="en-CA" dirty="0" smtClean="0"/>
              <a:t>O</a:t>
            </a:r>
            <a:r>
              <a:rPr lang="en-CA" baseline="-25000" dirty="0" smtClean="0"/>
              <a:t>8</a:t>
            </a:r>
            <a:r>
              <a:rPr lang="en-CA" dirty="0" smtClean="0"/>
              <a:t>S</a:t>
            </a:r>
            <a:r>
              <a:rPr lang="en-CA" baseline="-25000" dirty="0" smtClean="0"/>
              <a:t>2</a:t>
            </a:r>
            <a:endParaRPr lang="en-CA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Yellow: C</a:t>
            </a:r>
            <a:r>
              <a:rPr lang="en-CA" baseline="-25000" dirty="0" smtClean="0"/>
              <a:t>16</a:t>
            </a:r>
            <a:r>
              <a:rPr lang="en-CA" dirty="0" smtClean="0"/>
              <a:t>H</a:t>
            </a:r>
            <a:r>
              <a:rPr lang="en-CA" baseline="-25000" dirty="0" smtClean="0"/>
              <a:t>10</a:t>
            </a:r>
            <a:r>
              <a:rPr lang="en-CA" dirty="0" smtClean="0"/>
              <a:t>Na</a:t>
            </a:r>
            <a:r>
              <a:rPr lang="en-CA" baseline="-25000" dirty="0" smtClean="0"/>
              <a:t>2</a:t>
            </a:r>
            <a:r>
              <a:rPr lang="en-CA" dirty="0" smtClean="0"/>
              <a:t>O</a:t>
            </a:r>
            <a:r>
              <a:rPr lang="en-CA" baseline="-25000" dirty="0" smtClean="0"/>
              <a:t>7</a:t>
            </a:r>
            <a:r>
              <a:rPr lang="en-CA" dirty="0" smtClean="0"/>
              <a:t>S</a:t>
            </a:r>
            <a:r>
              <a:rPr lang="en-CA" baseline="-25000" dirty="0" smtClean="0"/>
              <a:t>2</a:t>
            </a:r>
            <a:r>
              <a:rPr lang="en-CA" dirty="0" smtClean="0"/>
              <a:t>N</a:t>
            </a:r>
            <a:r>
              <a:rPr lang="en-CA" baseline="-25000" dirty="0" smtClean="0"/>
              <a:t>2</a:t>
            </a:r>
            <a:endParaRPr lang="en-CA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Blue: C</a:t>
            </a:r>
            <a:r>
              <a:rPr lang="en-CA" baseline="-25000" dirty="0" smtClean="0"/>
              <a:t>16</a:t>
            </a:r>
            <a:r>
              <a:rPr lang="en-CA" dirty="0" smtClean="0"/>
              <a:t>H</a:t>
            </a:r>
            <a:r>
              <a:rPr lang="en-CA" baseline="-25000" dirty="0" smtClean="0"/>
              <a:t>10</a:t>
            </a:r>
            <a:r>
              <a:rPr lang="en-CA" dirty="0" smtClean="0"/>
              <a:t>N</a:t>
            </a:r>
            <a:r>
              <a:rPr lang="en-CA" baseline="-25000" dirty="0" smtClean="0"/>
              <a:t>2</a:t>
            </a:r>
            <a:r>
              <a:rPr lang="en-CA" dirty="0" smtClean="0"/>
              <a:t>O</a:t>
            </a:r>
            <a:r>
              <a:rPr lang="en-CA" baseline="-25000" dirty="0" smtClean="0"/>
              <a:t>2</a:t>
            </a:r>
            <a:r>
              <a:rPr lang="en-CA" dirty="0" smtClean="0"/>
              <a:t>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H-Bonding Pattern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Relatively Similar Polarity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Long Hydrocarbon Chain = Low Polarity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Cellulose Chromatography Paper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sz="11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Green </a:t>
            </a:r>
            <a:r>
              <a:rPr lang="en-CA" dirty="0" smtClean="0"/>
              <a:t>Coloring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Yellow and Blue Components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Yellow: C</a:t>
            </a:r>
            <a:r>
              <a:rPr lang="en-CA" baseline="-25000" dirty="0" smtClean="0"/>
              <a:t>16</a:t>
            </a:r>
            <a:r>
              <a:rPr lang="en-CA" dirty="0" smtClean="0"/>
              <a:t>H</a:t>
            </a:r>
            <a:r>
              <a:rPr lang="en-CA" baseline="-25000" dirty="0" smtClean="0"/>
              <a:t>9</a:t>
            </a:r>
            <a:r>
              <a:rPr lang="en-CA" dirty="0" smtClean="0"/>
              <a:t>N</a:t>
            </a:r>
            <a:r>
              <a:rPr lang="en-CA" baseline="-25000" dirty="0" smtClean="0"/>
              <a:t>4</a:t>
            </a:r>
            <a:r>
              <a:rPr lang="en-CA" dirty="0" smtClean="0"/>
              <a:t>Na</a:t>
            </a:r>
            <a:r>
              <a:rPr lang="en-CA" baseline="-25000" dirty="0" smtClean="0"/>
              <a:t>3</a:t>
            </a:r>
            <a:r>
              <a:rPr lang="en-CA" dirty="0" smtClean="0"/>
              <a:t>O</a:t>
            </a:r>
            <a:r>
              <a:rPr lang="en-CA" baseline="-25000" dirty="0" smtClean="0"/>
              <a:t>9</a:t>
            </a:r>
            <a:r>
              <a:rPr lang="en-CA" dirty="0" smtClean="0"/>
              <a:t>S</a:t>
            </a:r>
            <a:r>
              <a:rPr lang="en-CA" baseline="-25000" dirty="0" smtClean="0"/>
              <a:t>2</a:t>
            </a:r>
            <a:endParaRPr lang="en-CA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Blue: C</a:t>
            </a:r>
            <a:r>
              <a:rPr lang="en-CA" baseline="-25000" dirty="0" smtClean="0"/>
              <a:t>16</a:t>
            </a:r>
            <a:r>
              <a:rPr lang="en-CA" dirty="0" smtClean="0"/>
              <a:t>H</a:t>
            </a:r>
            <a:r>
              <a:rPr lang="en-CA" baseline="-25000" dirty="0" smtClean="0"/>
              <a:t>10</a:t>
            </a:r>
            <a:r>
              <a:rPr lang="en-CA" dirty="0" smtClean="0"/>
              <a:t>N</a:t>
            </a:r>
            <a:r>
              <a:rPr lang="en-CA" baseline="-25000" dirty="0" smtClean="0"/>
              <a:t>2</a:t>
            </a:r>
            <a:r>
              <a:rPr lang="en-CA" dirty="0" smtClean="0"/>
              <a:t>O</a:t>
            </a:r>
            <a:r>
              <a:rPr lang="en-CA" baseline="-25000" dirty="0" smtClean="0"/>
              <a:t>2</a:t>
            </a:r>
            <a:r>
              <a:rPr lang="en-CA" dirty="0" smtClean="0"/>
              <a:t>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Same Blue Dye; Different Yellow Dye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Higher Polarity Due to Presence of Sodium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Higher Number of </a:t>
            </a:r>
            <a:r>
              <a:rPr lang="en-CA" dirty="0" smtClean="0"/>
              <a:t>Nitrogen </a:t>
            </a:r>
            <a:r>
              <a:rPr lang="en-CA" dirty="0" smtClean="0"/>
              <a:t>Atoms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57818" y="1714488"/>
          <a:ext cx="3452794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1238216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Component (in Food Coloring Mixture)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Rf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Red Component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0.97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Yellow Component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0.94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Blue</a:t>
                      </a:r>
                      <a:r>
                        <a:rPr lang="en-CA" baseline="0" dirty="0" smtClean="0"/>
                        <a:t> Component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0.98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57818" y="4429132"/>
          <a:ext cx="3452794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952464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Component (in Green Food </a:t>
                      </a:r>
                      <a:r>
                        <a:rPr lang="en-CA" dirty="0" smtClean="0"/>
                        <a:t>Coloring)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Rf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Yellow Component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0.32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Blue</a:t>
                      </a:r>
                      <a:r>
                        <a:rPr lang="en-CA" baseline="0" dirty="0" smtClean="0"/>
                        <a:t> Component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0.98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416" y="3857604"/>
            <a:ext cx="4995584" cy="3000396"/>
          </a:xfrm>
          <a:prstGeom prst="rect">
            <a:avLst/>
          </a:prstGeom>
        </p:spPr>
      </p:pic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Analysis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1"/>
          </p:nvPr>
        </p:nvSpPr>
        <p:spPr>
          <a:xfrm>
            <a:off x="142844" y="1571612"/>
            <a:ext cx="5214974" cy="5286388"/>
          </a:xfrm>
        </p:spPr>
        <p:txBody>
          <a:bodyPr>
            <a:normAutofit/>
          </a:bodyPr>
          <a:lstStyle/>
          <a:p>
            <a:r>
              <a:rPr lang="en-CA" dirty="0" smtClean="0"/>
              <a:t>Spinach Extract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Molecular Formulas: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Yellow 1: Carotenes: C</a:t>
            </a:r>
            <a:r>
              <a:rPr lang="en-CA" baseline="-25000" dirty="0" smtClean="0"/>
              <a:t>40</a:t>
            </a:r>
            <a:r>
              <a:rPr lang="en-CA" dirty="0" smtClean="0"/>
              <a:t>H</a:t>
            </a:r>
            <a:r>
              <a:rPr lang="en-CA" baseline="-25000" dirty="0" smtClean="0"/>
              <a:t>56</a:t>
            </a:r>
            <a:endParaRPr lang="en-CA" dirty="0" smtClean="0"/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Yellow 2: Xanthophylls: C</a:t>
            </a:r>
            <a:r>
              <a:rPr lang="en-CA" baseline="-25000" dirty="0" smtClean="0"/>
              <a:t>40</a:t>
            </a:r>
            <a:r>
              <a:rPr lang="en-CA" dirty="0" smtClean="0"/>
              <a:t>H</a:t>
            </a:r>
            <a:r>
              <a:rPr lang="en-CA" baseline="-25000" dirty="0" smtClean="0"/>
              <a:t>56</a:t>
            </a:r>
            <a:r>
              <a:rPr lang="en-CA" dirty="0" smtClean="0"/>
              <a:t>O</a:t>
            </a:r>
            <a:r>
              <a:rPr lang="en-CA" baseline="-25000" dirty="0" smtClean="0"/>
              <a:t>2</a:t>
            </a:r>
            <a:r>
              <a:rPr lang="en-CA" dirty="0" smtClean="0"/>
              <a:t>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Green: Chlorophyll B: C</a:t>
            </a:r>
            <a:r>
              <a:rPr lang="en-CA" baseline="-25000" dirty="0" smtClean="0"/>
              <a:t>55</a:t>
            </a:r>
            <a:r>
              <a:rPr lang="en-CA" dirty="0" smtClean="0"/>
              <a:t>H</a:t>
            </a:r>
            <a:r>
              <a:rPr lang="en-CA" baseline="-25000" dirty="0" smtClean="0"/>
              <a:t>70</a:t>
            </a:r>
            <a:r>
              <a:rPr lang="en-CA" dirty="0" smtClean="0"/>
              <a:t>O</a:t>
            </a:r>
            <a:r>
              <a:rPr lang="en-CA" baseline="-25000" dirty="0" smtClean="0"/>
              <a:t>6</a:t>
            </a:r>
            <a:r>
              <a:rPr lang="en-CA" dirty="0" smtClean="0"/>
              <a:t>N</a:t>
            </a:r>
            <a:r>
              <a:rPr lang="en-CA" baseline="-25000" dirty="0" smtClean="0"/>
              <a:t>4</a:t>
            </a:r>
            <a:r>
              <a:rPr lang="en-CA" dirty="0" smtClean="0"/>
              <a:t>Mg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H-Bonding common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Carotenes Not-Polar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CA" dirty="0" smtClean="0"/>
              <a:t>Xanthophylls’ O</a:t>
            </a:r>
            <a:r>
              <a:rPr lang="en-CA" baseline="-25000" dirty="0" smtClean="0"/>
              <a:t>2</a:t>
            </a:r>
            <a:endParaRPr lang="en-CA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214938" y="1785938"/>
          <a:ext cx="3452794" cy="17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1238216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Component (in Spinach</a:t>
                      </a:r>
                      <a:r>
                        <a:rPr lang="en-CA" baseline="0" dirty="0" smtClean="0"/>
                        <a:t> Extract</a:t>
                      </a:r>
                      <a:r>
                        <a:rPr lang="en-CA" dirty="0" smtClean="0"/>
                        <a:t>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Rf</a:t>
                      </a:r>
                      <a:endParaRPr lang="en-CA" dirty="0"/>
                    </a:p>
                  </a:txBody>
                  <a:tcPr/>
                </a:tc>
              </a:tr>
              <a:tr h="288602">
                <a:tc>
                  <a:txBody>
                    <a:bodyPr/>
                    <a:lstStyle/>
                    <a:p>
                      <a:r>
                        <a:rPr lang="en-CA" dirty="0" smtClean="0"/>
                        <a:t>Yellow Component</a:t>
                      </a:r>
                      <a:r>
                        <a:rPr lang="en-CA" baseline="0" dirty="0" smtClean="0"/>
                        <a:t> 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0.97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Yellow Component 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0.55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baseline="0" dirty="0" smtClean="0"/>
                        <a:t>Green Component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0.45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Limitations of Paper Chromatography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Pomegranate Analysis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Not </a:t>
            </a:r>
            <a:r>
              <a:rPr lang="en-CA" dirty="0" smtClean="0"/>
              <a:t>Exact / Quantifiable</a:t>
            </a:r>
            <a:endParaRPr lang="en-CA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Not Definite </a:t>
            </a:r>
            <a:r>
              <a:rPr lang="en-CA" dirty="0" smtClean="0">
                <a:sym typeface="Wingdings" pitchFamily="2" charset="2"/>
              </a:rPr>
              <a:t> Colours Subjective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Components found in </a:t>
            </a:r>
            <a:r>
              <a:rPr lang="en-CA" dirty="0" smtClean="0"/>
              <a:t>mixture </a:t>
            </a:r>
            <a:r>
              <a:rPr lang="en-CA" dirty="0" smtClean="0"/>
              <a:t>can’t be re-used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Neither Preparative </a:t>
            </a:r>
            <a:r>
              <a:rPr lang="en-CA" dirty="0" smtClean="0"/>
              <a:t>nor </a:t>
            </a:r>
            <a:r>
              <a:rPr lang="en-CA" dirty="0" smtClean="0"/>
              <a:t>Analytical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Other Types such as </a:t>
            </a:r>
            <a:r>
              <a:rPr lang="en-CA" dirty="0" smtClean="0"/>
              <a:t>Gas </a:t>
            </a:r>
            <a:r>
              <a:rPr lang="en-CA" dirty="0" smtClean="0"/>
              <a:t>C</a:t>
            </a:r>
            <a:r>
              <a:rPr lang="en-CA" dirty="0" smtClean="0"/>
              <a:t>hromatography </a:t>
            </a:r>
            <a:r>
              <a:rPr lang="en-CA" dirty="0" smtClean="0"/>
              <a:t>provide the components in usable form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Prior Knowledge Required of Components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Only </a:t>
            </a:r>
            <a:r>
              <a:rPr lang="en-CA" dirty="0" smtClean="0"/>
              <a:t>Identifiable </a:t>
            </a:r>
            <a:r>
              <a:rPr lang="en-CA" dirty="0" smtClean="0"/>
              <a:t>if known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CA" dirty="0" smtClean="0"/>
              <a:t>Incorrect Identifications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14282" y="3500438"/>
            <a:ext cx="435771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Limitations of Paper Chromatography</a:t>
            </a:r>
            <a:endParaRPr lang="en-CA" dirty="0"/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>
          <a:xfrm>
            <a:off x="4214810" y="1571612"/>
            <a:ext cx="4929190" cy="5143536"/>
          </a:xfrm>
        </p:spPr>
        <p:txBody>
          <a:bodyPr>
            <a:normAutofit/>
          </a:bodyPr>
          <a:lstStyle/>
          <a:p>
            <a:r>
              <a:rPr lang="en-CA" dirty="0" smtClean="0"/>
              <a:t>All </a:t>
            </a:r>
            <a:r>
              <a:rPr lang="en-CA" dirty="0" err="1" smtClean="0"/>
              <a:t>Rf</a:t>
            </a:r>
            <a:r>
              <a:rPr lang="en-CA" dirty="0" smtClean="0"/>
              <a:t> Values are Relative</a:t>
            </a:r>
          </a:p>
          <a:p>
            <a:pPr lvl="1"/>
            <a:r>
              <a:rPr lang="en-CA" dirty="0" smtClean="0"/>
              <a:t>Paper </a:t>
            </a:r>
            <a:r>
              <a:rPr lang="en-CA" dirty="0" smtClean="0"/>
              <a:t>&amp; Some </a:t>
            </a:r>
            <a:r>
              <a:rPr lang="en-CA" dirty="0" smtClean="0"/>
              <a:t>Types of Thin Layer Chromatography</a:t>
            </a:r>
          </a:p>
          <a:p>
            <a:pPr lvl="1"/>
            <a:r>
              <a:rPr lang="en-CA" dirty="0" smtClean="0"/>
              <a:t>Other Methods</a:t>
            </a:r>
          </a:p>
          <a:p>
            <a:pPr lvl="2"/>
            <a:r>
              <a:rPr lang="en-CA" dirty="0" smtClean="0"/>
              <a:t>Distribution Constant and Concentration More Reliable</a:t>
            </a:r>
          </a:p>
          <a:p>
            <a:pPr lvl="3"/>
            <a:r>
              <a:rPr lang="en-CA" dirty="0" err="1" smtClean="0"/>
              <a:t>Freundlich</a:t>
            </a:r>
            <a:r>
              <a:rPr lang="en-CA" dirty="0" smtClean="0"/>
              <a:t> Equation for Adsorption</a:t>
            </a:r>
          </a:p>
          <a:p>
            <a:pPr lvl="3"/>
            <a:r>
              <a:rPr lang="en-CA" dirty="0" err="1" smtClean="0"/>
              <a:t>Kovats</a:t>
            </a:r>
            <a:r>
              <a:rPr lang="en-CA" dirty="0" smtClean="0"/>
              <a:t> Retention Index</a:t>
            </a:r>
          </a:p>
          <a:p>
            <a:pPr lvl="3"/>
            <a:r>
              <a:rPr lang="en-CA" dirty="0" smtClean="0"/>
              <a:t>Van </a:t>
            </a:r>
            <a:r>
              <a:rPr lang="en-CA" dirty="0" err="1" smtClean="0"/>
              <a:t>Deemter</a:t>
            </a:r>
            <a:r>
              <a:rPr lang="en-CA" dirty="0" smtClean="0"/>
              <a:t> Equation</a:t>
            </a:r>
          </a:p>
        </p:txBody>
      </p:sp>
      <p:pic>
        <p:nvPicPr>
          <p:cNvPr id="182274" name="Picture 2" descr="(K_D)_A = {(a_A)_{org} \over(a_A)_{aq}} \approx {[A]_{org} \over[A]_{aq}}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643314"/>
            <a:ext cx="3214710" cy="714380"/>
          </a:xfrm>
          <a:prstGeom prst="rect">
            <a:avLst/>
          </a:prstGeom>
          <a:noFill/>
        </p:spPr>
      </p:pic>
      <p:pic>
        <p:nvPicPr>
          <p:cNvPr id="182276" name="Picture 4" descr="\ x/m=Kc^{1/n}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500570"/>
            <a:ext cx="2571768" cy="546218"/>
          </a:xfrm>
          <a:prstGeom prst="rect">
            <a:avLst/>
          </a:prstGeom>
          <a:noFill/>
        </p:spPr>
      </p:pic>
      <p:pic>
        <p:nvPicPr>
          <p:cNvPr id="182278" name="Picture 6" descr="I = 100 \times \left [ n + ( N - n ) \frac{log (t_{r (unknown)} ') - log (t_{r (n)} ')}{log (t_{r (N)} ') - log (t_{r (n)} ')} \right ] 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143512"/>
            <a:ext cx="4191000" cy="581026"/>
          </a:xfrm>
          <a:prstGeom prst="rect">
            <a:avLst/>
          </a:prstGeom>
          <a:noFill/>
        </p:spPr>
      </p:pic>
      <p:pic>
        <p:nvPicPr>
          <p:cNvPr id="182280" name="Picture 8" descr=" H = A + \frac{B}{u} + C \cdot u 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5857892"/>
            <a:ext cx="2643206" cy="668763"/>
          </a:xfrm>
          <a:prstGeom prst="rect">
            <a:avLst/>
          </a:prstGeom>
          <a:noFill/>
        </p:spPr>
      </p:pic>
      <p:pic>
        <p:nvPicPr>
          <p:cNvPr id="182282" name="Picture 10" descr="\ R_f = \frac{\mbox{migration distance of substance}}{\mbox{migration distance of solvent front}}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1928802"/>
            <a:ext cx="3670697" cy="50006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282" y="2714621"/>
            <a:ext cx="4357718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latin typeface="+mn-lt"/>
              </a:rPr>
              <a:t>Below:  More sophisticated methods of quantifying chromatography results</a:t>
            </a:r>
            <a:endParaRPr lang="en-CA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Experimental Notes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Safety Concerns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CA" dirty="0" smtClean="0"/>
              <a:t>Safety Goggles must be worn at all times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CA" dirty="0" smtClean="0"/>
              <a:t>Any contact with the alcohol must be avoided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CA" dirty="0" smtClean="0"/>
              <a:t>Alcohol is Very Flammable and requires a well-ventilated area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Modifications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CA" dirty="0" smtClean="0"/>
              <a:t>More Sample Pigments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CA" dirty="0" smtClean="0"/>
              <a:t>Various Adsorbents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CA" dirty="0" smtClean="0"/>
              <a:t>The more data, the more definite the results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Applications of Adsorption Chromatography</a:t>
            </a:r>
            <a:endParaRPr lang="en-CA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785786" y="3214686"/>
            <a:ext cx="7715304" cy="2214578"/>
          </a:xfrm>
          <a:prstGeom prst="rect">
            <a:avLst/>
          </a:prstGeom>
        </p:spPr>
        <p:txBody>
          <a:bodyPr vert="horz" lIns="146304" tIns="0" rIns="45720" bIns="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latin typeface="+mj-lt"/>
              </a:rPr>
              <a:t>Thin-Layer Chromatography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latin typeface="+mj-lt"/>
              </a:rPr>
              <a:t>Gas Chromatography (In Column)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latin typeface="+mj-lt"/>
              </a:rPr>
              <a:t>Liquid Chromatography</a:t>
            </a:r>
            <a:endParaRPr kumimoji="0" lang="en-CA" sz="2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000" smtClean="0"/>
              <a:t>Applications of Adsorption Chromatography</a:t>
            </a:r>
          </a:p>
        </p:txBody>
      </p:sp>
      <p:sp>
        <p:nvSpPr>
          <p:cNvPr id="97283" name="Rectangle 3"/>
          <p:cNvSpPr>
            <a:spLocks noGrp="1"/>
          </p:cNvSpPr>
          <p:nvPr>
            <p:ph idx="1"/>
          </p:nvPr>
        </p:nvSpPr>
        <p:spPr>
          <a:xfrm>
            <a:off x="357158" y="1643050"/>
            <a:ext cx="4714907" cy="500066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CA" sz="2400" dirty="0" smtClean="0"/>
              <a:t>Thin-Layer Chromatography</a:t>
            </a:r>
          </a:p>
          <a:p>
            <a:pPr lvl="1">
              <a:lnSpc>
                <a:spcPct val="90000"/>
              </a:lnSpc>
            </a:pPr>
            <a:r>
              <a:rPr lang="en-CA" sz="2100" dirty="0" smtClean="0"/>
              <a:t>Mobile Phase: Solution; Stationary Phase: Flat Sheet of Adsorbent (e.g. Silica Gel)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Analyzing organic reactions</a:t>
            </a:r>
          </a:p>
          <a:p>
            <a:pPr lvl="2">
              <a:lnSpc>
                <a:spcPct val="90000"/>
              </a:lnSpc>
            </a:pPr>
            <a:r>
              <a:rPr lang="en-US" sz="1900" dirty="0" smtClean="0"/>
              <a:t>Components are separated using TLC plates</a:t>
            </a:r>
          </a:p>
          <a:p>
            <a:pPr lvl="2">
              <a:lnSpc>
                <a:spcPct val="90000"/>
              </a:lnSpc>
            </a:pPr>
            <a:r>
              <a:rPr lang="en-US" sz="1900" dirty="0" smtClean="0"/>
              <a:t>They can then be scraped off to be analyzed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Other </a:t>
            </a:r>
            <a:r>
              <a:rPr lang="en-US" sz="2100" dirty="0" smtClean="0"/>
              <a:t>Applications</a:t>
            </a:r>
          </a:p>
          <a:p>
            <a:pPr lvl="2">
              <a:lnSpc>
                <a:spcPct val="90000"/>
              </a:lnSpc>
            </a:pPr>
            <a:r>
              <a:rPr lang="en-US" sz="1900" dirty="0" smtClean="0"/>
              <a:t>assaying radiochemical purity of radiopharmaceuticals</a:t>
            </a:r>
          </a:p>
          <a:p>
            <a:pPr lvl="2">
              <a:lnSpc>
                <a:spcPct val="90000"/>
              </a:lnSpc>
            </a:pPr>
            <a:r>
              <a:rPr lang="en-US" sz="1900" dirty="0" smtClean="0"/>
              <a:t>Plant pigments</a:t>
            </a:r>
          </a:p>
          <a:p>
            <a:pPr lvl="2">
              <a:lnSpc>
                <a:spcPct val="90000"/>
              </a:lnSpc>
            </a:pPr>
            <a:r>
              <a:rPr lang="en-US" sz="1900" dirty="0" smtClean="0"/>
              <a:t>detection of pesticides or insecticides </a:t>
            </a:r>
          </a:p>
        </p:txBody>
      </p:sp>
      <p:pic>
        <p:nvPicPr>
          <p:cNvPr id="9728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857364"/>
            <a:ext cx="3357586" cy="4311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History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000496" y="1571612"/>
            <a:ext cx="4686304" cy="5143536"/>
          </a:xfrm>
        </p:spPr>
        <p:txBody>
          <a:bodyPr rtlCol="0">
            <a:normAutofit fontScale="92500" lnSpcReduction="10000"/>
          </a:bodyPr>
          <a:lstStyle/>
          <a:p>
            <a:r>
              <a:rPr lang="en-CA" dirty="0" smtClean="0"/>
              <a:t>Mikhail </a:t>
            </a:r>
            <a:r>
              <a:rPr lang="en-CA" dirty="0" err="1" smtClean="0"/>
              <a:t>Semenovich</a:t>
            </a:r>
            <a:r>
              <a:rPr lang="en-CA" dirty="0" smtClean="0"/>
              <a:t> </a:t>
            </a:r>
            <a:r>
              <a:rPr lang="en-CA" dirty="0" err="1" smtClean="0"/>
              <a:t>Tsvett</a:t>
            </a:r>
            <a:endParaRPr lang="en-CA" dirty="0" smtClean="0"/>
          </a:p>
          <a:p>
            <a:r>
              <a:rPr lang="en-CA" dirty="0" smtClean="0"/>
              <a:t>Separate Tints / Types of Chromatography</a:t>
            </a:r>
          </a:p>
          <a:p>
            <a:r>
              <a:rPr lang="en-CA" dirty="0" smtClean="0"/>
              <a:t>Trickled mixture through glass tube with Calcium Carbonate powder</a:t>
            </a:r>
          </a:p>
          <a:p>
            <a:r>
              <a:rPr lang="en-CA" dirty="0" smtClean="0"/>
              <a:t>Pigments stuck to powder</a:t>
            </a:r>
          </a:p>
          <a:p>
            <a:r>
              <a:rPr lang="en-CA" dirty="0" smtClean="0"/>
              <a:t>Different degrees of strength </a:t>
            </a:r>
            <a:r>
              <a:rPr lang="en-CA" dirty="0" smtClean="0">
                <a:sym typeface="Wingdings" pitchFamily="2" charset="2"/>
              </a:rPr>
              <a:t> C</a:t>
            </a:r>
            <a:r>
              <a:rPr lang="en-CA" dirty="0" smtClean="0"/>
              <a:t>oloured bands </a:t>
            </a:r>
          </a:p>
        </p:txBody>
      </p:sp>
      <p:pic>
        <p:nvPicPr>
          <p:cNvPr id="106498" name="Picture 2" descr="http://upload.wikimedia.org/wikipedia/commons/3/3d/Tsvet_m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214554"/>
            <a:ext cx="2786082" cy="3830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Gas Chromatography</a:t>
            </a:r>
            <a:endParaRPr lang="en-CA" dirty="0"/>
          </a:p>
        </p:txBody>
      </p:sp>
    </p:spTree>
    <p:controls>
      <p:control spid="174082" name="ShockwaveFlash1" r:id="rId2" imgW="9036000" imgH="51577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000" dirty="0" smtClean="0"/>
              <a:t>Applications of Adsorption Chromatography</a:t>
            </a:r>
          </a:p>
        </p:txBody>
      </p:sp>
      <p:sp>
        <p:nvSpPr>
          <p:cNvPr id="93187" name="Rectangle 3"/>
          <p:cNvSpPr>
            <a:spLocks noGrp="1"/>
          </p:cNvSpPr>
          <p:nvPr>
            <p:ph idx="1"/>
          </p:nvPr>
        </p:nvSpPr>
        <p:spPr>
          <a:xfrm>
            <a:off x="285720" y="1643051"/>
            <a:ext cx="4786346" cy="507209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CA" sz="2800" dirty="0" smtClean="0"/>
              <a:t>Gas Chromatography </a:t>
            </a:r>
            <a:r>
              <a:rPr lang="en-CA" sz="2800" dirty="0" smtClean="0"/>
              <a:t>         (In Column</a:t>
            </a:r>
            <a:r>
              <a:rPr lang="en-CA" sz="28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CA" sz="2400" dirty="0" smtClean="0"/>
              <a:t>Mobile Phase: Gas; </a:t>
            </a:r>
            <a:r>
              <a:rPr lang="en-CA" sz="2400" dirty="0" smtClean="0"/>
              <a:t>   Stationary </a:t>
            </a:r>
            <a:r>
              <a:rPr lang="en-CA" sz="2400" dirty="0" smtClean="0"/>
              <a:t>Phase: </a:t>
            </a:r>
            <a:r>
              <a:rPr lang="en-CA" sz="2400" dirty="0" smtClean="0"/>
              <a:t>Solid/Liquid</a:t>
            </a:r>
            <a:endParaRPr lang="en-CA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Blood alcohol analysis  in forensics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B</a:t>
            </a:r>
            <a:r>
              <a:rPr lang="en-US" sz="2000" dirty="0" smtClean="0"/>
              <a:t>lood </a:t>
            </a:r>
            <a:r>
              <a:rPr lang="en-US" sz="2000" dirty="0" smtClean="0"/>
              <a:t>analyzed using capillary columns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Column Pressure 20 psi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Hydrogen is mobile phase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Other Applications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Environmental monitoring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Drug, bomb detection</a:t>
            </a:r>
          </a:p>
        </p:txBody>
      </p:sp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143116"/>
            <a:ext cx="3572495" cy="4033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5572140"/>
            <a:ext cx="5276880" cy="66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000" smtClean="0"/>
              <a:t>Applications of Adsorption Chromatography</a:t>
            </a:r>
          </a:p>
        </p:txBody>
      </p:sp>
      <p:sp>
        <p:nvSpPr>
          <p:cNvPr id="95235" name="Rectangle 3"/>
          <p:cNvSpPr>
            <a:spLocks noGrp="1"/>
          </p:cNvSpPr>
          <p:nvPr>
            <p:ph idx="1"/>
          </p:nvPr>
        </p:nvSpPr>
        <p:spPr>
          <a:xfrm>
            <a:off x="214282" y="1643051"/>
            <a:ext cx="4500594" cy="5214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CA" dirty="0" smtClean="0"/>
              <a:t>Liquid Chromatography </a:t>
            </a:r>
          </a:p>
          <a:p>
            <a:pPr lvl="1">
              <a:lnSpc>
                <a:spcPct val="80000"/>
              </a:lnSpc>
            </a:pPr>
            <a:r>
              <a:rPr lang="en-CA" sz="2600" dirty="0" smtClean="0"/>
              <a:t>Mobile Phase: Liquid; Stationary Phase: Solid/Liquid</a:t>
            </a:r>
          </a:p>
          <a:p>
            <a:pPr lvl="1">
              <a:lnSpc>
                <a:spcPct val="80000"/>
              </a:lnSpc>
            </a:pPr>
            <a:r>
              <a:rPr lang="en-CA" sz="2600" dirty="0" smtClean="0"/>
              <a:t>HPLC, NPLC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Test for Water Pollution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Analyze metal ions + organic compounds in water</a:t>
            </a:r>
          </a:p>
          <a:p>
            <a:pPr lvl="1">
              <a:lnSpc>
                <a:spcPct val="80000"/>
              </a:lnSpc>
            </a:pPr>
            <a:r>
              <a:rPr lang="en-US" sz="2600" dirty="0" smtClean="0"/>
              <a:t>Other Applications</a:t>
            </a:r>
          </a:p>
          <a:p>
            <a:pPr lvl="2">
              <a:lnSpc>
                <a:spcPct val="80000"/>
              </a:lnSpc>
            </a:pPr>
            <a:r>
              <a:rPr lang="en-US" sz="2200" dirty="0" smtClean="0"/>
              <a:t>purification of a drug product</a:t>
            </a:r>
          </a:p>
        </p:txBody>
      </p:sp>
      <p:pic>
        <p:nvPicPr>
          <p:cNvPr id="9523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214554"/>
            <a:ext cx="3357586" cy="251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nslc.wustl.edu/sicklecell/part2/chroma1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928802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nslc.wustl.edu/sicklecell/part2/chroma2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1857364"/>
            <a:ext cx="1905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Modifications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7158" y="1643050"/>
            <a:ext cx="5500726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Calibri" pitchFamily="34" charset="0"/>
              </a:rPr>
              <a:t>2 Dimensional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Calibri" pitchFamily="34" charset="0"/>
              </a:rPr>
              <a:t>2 separation stages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Calibri" pitchFamily="34" charset="0"/>
              </a:rPr>
              <a:t>Gas / Liquid </a:t>
            </a:r>
            <a:r>
              <a:rPr lang="en-US" sz="3200" dirty="0" smtClean="0">
                <a:latin typeface="Calibri" pitchFamily="34" charset="0"/>
              </a:rPr>
              <a:t>Chromatography</a:t>
            </a:r>
            <a:endParaRPr lang="en-US" sz="3200" dirty="0" smtClean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Calibri" pitchFamily="34" charset="0"/>
              </a:rPr>
              <a:t>Stationary Phase Rotated; 2 Mobile Phases Used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Calibri" pitchFamily="34" charset="0"/>
              </a:rPr>
              <a:t>RPLC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Calibri" pitchFamily="34" charset="0"/>
              </a:rPr>
              <a:t>Polar Mobile Phase Used</a:t>
            </a:r>
          </a:p>
          <a:p>
            <a:pPr marL="742950" lvl="1" indent="-28575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Calibri" pitchFamily="34" charset="0"/>
              </a:rPr>
              <a:t>Reverse </a:t>
            </a:r>
            <a:r>
              <a:rPr lang="en-US" sz="3200" dirty="0" err="1" smtClean="0">
                <a:latin typeface="Calibri" pitchFamily="34" charset="0"/>
              </a:rPr>
              <a:t>Rf</a:t>
            </a:r>
            <a:r>
              <a:rPr lang="en-US" sz="3200" dirty="0" smtClean="0">
                <a:latin typeface="Calibri" pitchFamily="34" charset="0"/>
              </a:rPr>
              <a:t> Analysis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</a:endParaRPr>
          </a:p>
        </p:txBody>
      </p:sp>
      <p:pic>
        <p:nvPicPr>
          <p:cNvPr id="7" name="Picture 6" descr="http://www.nslc.wustl.edu/sicklecell/part2/chroma3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857628"/>
            <a:ext cx="19558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929190" y="3429000"/>
            <a:ext cx="428628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7643834" y="3500438"/>
            <a:ext cx="285752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7500958" y="5643578"/>
            <a:ext cx="357190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786446" y="2643182"/>
            <a:ext cx="1000132" cy="158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7465239" y="3750471"/>
            <a:ext cx="50006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Any Questions?</a:t>
            </a:r>
            <a:endParaRPr lang="en-CA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This concludes the presentation.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http://www.rpi.edu/dept/chem-eng/Biotech-Environ/CHROMO/par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071810"/>
            <a:ext cx="3529846" cy="3103830"/>
          </a:xfrm>
          <a:prstGeom prst="rect">
            <a:avLst/>
          </a:prstGeom>
          <a:noFill/>
        </p:spPr>
      </p:pic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Chromatography</a:t>
            </a:r>
            <a:endParaRPr lang="en-CA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0" y="1500174"/>
            <a:ext cx="6215074" cy="5357826"/>
          </a:xfrm>
        </p:spPr>
        <p:txBody>
          <a:bodyPr>
            <a:normAutofit fontScale="92500" lnSpcReduction="10000"/>
          </a:bodyPr>
          <a:lstStyle/>
          <a:p>
            <a:r>
              <a:rPr lang="en-CA" sz="3600" dirty="0" smtClean="0"/>
              <a:t>Partition</a:t>
            </a:r>
          </a:p>
          <a:p>
            <a:pPr lvl="1"/>
            <a:r>
              <a:rPr lang="en-US" dirty="0" smtClean="0"/>
              <a:t>Based on the </a:t>
            </a:r>
            <a:r>
              <a:rPr lang="en-CA" dirty="0" smtClean="0"/>
              <a:t>thin film formed on the surface of a solid support by a liquid stationary phase</a:t>
            </a:r>
          </a:p>
          <a:p>
            <a:pPr lvl="1"/>
            <a:r>
              <a:rPr lang="en-CA" dirty="0" smtClean="0"/>
              <a:t>Solute equilibrates between the mobile phase and the stationary liquid.</a:t>
            </a:r>
          </a:p>
          <a:p>
            <a:r>
              <a:rPr lang="en-CA" sz="3600" dirty="0" smtClean="0"/>
              <a:t>Ion Exchange</a:t>
            </a:r>
          </a:p>
          <a:p>
            <a:pPr lvl="1"/>
            <a:r>
              <a:rPr lang="en-CA" dirty="0" smtClean="0"/>
              <a:t>Resin is used to covalently attach anions or </a:t>
            </a:r>
            <a:r>
              <a:rPr lang="en-CA" dirty="0" err="1" smtClean="0"/>
              <a:t>cations</a:t>
            </a:r>
            <a:r>
              <a:rPr lang="en-CA" dirty="0" smtClean="0"/>
              <a:t> by electrostatic forces</a:t>
            </a:r>
          </a:p>
          <a:p>
            <a:pPr lvl="1"/>
            <a:r>
              <a:rPr lang="en-CA" dirty="0" smtClean="0"/>
              <a:t>Solute Mobile Liquid Phase have opposite charge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ffi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325" y="3357562"/>
            <a:ext cx="4257675" cy="2428875"/>
          </a:xfrm>
          <a:prstGeom prst="rect">
            <a:avLst/>
          </a:prstGeom>
        </p:spPr>
      </p:pic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Chromatography</a:t>
            </a:r>
            <a:endParaRPr lang="en-CA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43050"/>
            <a:ext cx="5614998" cy="5000660"/>
          </a:xfrm>
        </p:spPr>
        <p:txBody>
          <a:bodyPr>
            <a:normAutofit fontScale="92500" lnSpcReduction="20000"/>
          </a:bodyPr>
          <a:lstStyle/>
          <a:p>
            <a:r>
              <a:rPr lang="en-CA" sz="3600" dirty="0" smtClean="0"/>
              <a:t>Molecular Exclusion</a:t>
            </a:r>
          </a:p>
          <a:p>
            <a:pPr lvl="1"/>
            <a:r>
              <a:rPr lang="en-US" dirty="0" smtClean="0"/>
              <a:t>No attraction between </a:t>
            </a:r>
            <a:r>
              <a:rPr lang="en-CA" dirty="0" smtClean="0"/>
              <a:t>stationary phase and solute</a:t>
            </a:r>
          </a:p>
          <a:p>
            <a:pPr lvl="1"/>
            <a:r>
              <a:rPr lang="en-CA" dirty="0" smtClean="0"/>
              <a:t>Liquid or Gaseous Mobile Phase separates  molecules according to size</a:t>
            </a:r>
            <a:endParaRPr lang="en-US" dirty="0" smtClean="0"/>
          </a:p>
          <a:p>
            <a:r>
              <a:rPr lang="en-CA" sz="3600" dirty="0" smtClean="0"/>
              <a:t>Affinity</a:t>
            </a:r>
          </a:p>
          <a:p>
            <a:pPr lvl="1"/>
            <a:r>
              <a:rPr lang="en-CA" dirty="0" smtClean="0"/>
              <a:t>Most selective</a:t>
            </a:r>
          </a:p>
          <a:p>
            <a:pPr lvl="1"/>
            <a:r>
              <a:rPr lang="en-CA" dirty="0" smtClean="0"/>
              <a:t>Interaction between only 1 component of solute and stationary phase molecule</a:t>
            </a:r>
          </a:p>
          <a:p>
            <a:pPr lvl="1"/>
            <a:r>
              <a:rPr lang="en-CA" dirty="0" smtClean="0"/>
              <a:t>Only the specific component is attracted to the stationary 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Adsorption Chromatography</a:t>
            </a:r>
            <a:endParaRPr lang="en-CA" smtClean="0"/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643050"/>
            <a:ext cx="4643470" cy="5000660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Adsorption: When a fluid solute accumulates on the surface of a solid or liquid</a:t>
            </a:r>
          </a:p>
          <a:p>
            <a:r>
              <a:rPr lang="en-CA" dirty="0" smtClean="0"/>
              <a:t>Different amounts of the components of a mixture are adsorbed to the 2 phases</a:t>
            </a:r>
          </a:p>
          <a:p>
            <a:r>
              <a:rPr lang="en-CA" dirty="0" smtClean="0"/>
              <a:t>As mobile phase moves through stationery phase, the substances that are easily adsorbed will ‘lag’</a:t>
            </a:r>
          </a:p>
          <a:p>
            <a:r>
              <a:rPr lang="en-CA" dirty="0" smtClean="0"/>
              <a:t>Separation created</a:t>
            </a:r>
          </a:p>
        </p:txBody>
      </p:sp>
      <p:pic>
        <p:nvPicPr>
          <p:cNvPr id="100354" name="Picture 2" descr="http://www.rpi.edu/dept/chem-eng/Biotech-Environ/CHROMO/adsor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3116"/>
            <a:ext cx="3786214" cy="3985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Paper Chromatography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43051"/>
            <a:ext cx="5072066" cy="521495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Archer </a:t>
            </a:r>
            <a:r>
              <a:rPr lang="en-US" dirty="0"/>
              <a:t>JP Martin and Richard LM Synge in </a:t>
            </a:r>
            <a:r>
              <a:rPr lang="en-US" dirty="0" smtClean="0"/>
              <a:t>1941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Strip of </a:t>
            </a:r>
            <a:r>
              <a:rPr lang="en-US" dirty="0"/>
              <a:t>porous filter paper </a:t>
            </a:r>
            <a:r>
              <a:rPr lang="en-US" dirty="0" smtClean="0"/>
              <a:t>substituted </a:t>
            </a:r>
            <a:r>
              <a:rPr lang="en-US" dirty="0"/>
              <a:t>for </a:t>
            </a:r>
            <a:r>
              <a:rPr lang="en-US" dirty="0" smtClean="0"/>
              <a:t>powder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Used to separate proteins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Later used to Separate and Identify components of various mixtures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industrial settings, Paper Chromatography has been replaced by more sophisticated methods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pic>
        <p:nvPicPr>
          <p:cNvPr id="69634" name="Picture 2" descr="http://nobelprize.org/nobel_prizes/chemistry/laureates/1952/mart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496"/>
            <a:ext cx="2071702" cy="2902940"/>
          </a:xfrm>
          <a:prstGeom prst="rect">
            <a:avLst/>
          </a:prstGeom>
          <a:noFill/>
        </p:spPr>
      </p:pic>
      <p:pic>
        <p:nvPicPr>
          <p:cNvPr id="69636" name="Picture 4" descr="http://nobelprize.org/nobel_prizes/chemistry/laureates/1952/syn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857496"/>
            <a:ext cx="2071670" cy="2902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Common Practice for Paper Chromatography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600200"/>
            <a:ext cx="4071966" cy="5043510"/>
          </a:xfrm>
        </p:spPr>
        <p:txBody>
          <a:bodyPr rtlCol="0">
            <a:normAutofit fontScale="85000" lnSpcReduction="1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Place a drop of a mixture on the paper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Dip one edge of the paper into the mobile phase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Through capillary action, adsorbent will move up the paper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Once adsorption occurs and the paper dries, spray-on reagent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arenR"/>
              <a:defRPr/>
            </a:pPr>
            <a:r>
              <a:rPr lang="en-US" dirty="0" smtClean="0"/>
              <a:t>Reagent will reveal change in color</a:t>
            </a:r>
            <a:endParaRPr lang="en-US" dirty="0"/>
          </a:p>
        </p:txBody>
      </p:sp>
      <p:pic>
        <p:nvPicPr>
          <p:cNvPr id="94210" name="Picture 2" descr="paper chromatogram of dyes and mixtu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54" y="2285993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785786" y="3214686"/>
            <a:ext cx="7715304" cy="2214578"/>
          </a:xfrm>
          <a:prstGeom prst="rect">
            <a:avLst/>
          </a:prstGeom>
        </p:spPr>
        <p:txBody>
          <a:bodyPr vert="horz" lIns="146304" tIns="0" rIns="45720" bIns="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latin typeface="+mj-lt"/>
              </a:rPr>
              <a:t>Purpose:</a:t>
            </a:r>
          </a:p>
          <a:p>
            <a:pPr lvl="1"/>
            <a:r>
              <a:rPr lang="en-US" sz="2800" dirty="0" smtClean="0">
                <a:latin typeface="+mj-lt"/>
              </a:rPr>
              <a:t>To predict the composition of various mixtures using Paper Chromatography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CA" sz="23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448</TotalTime>
  <Words>1395</Words>
  <Application>Microsoft Office PowerPoint</Application>
  <PresentationFormat>On-screen Show (4:3)</PresentationFormat>
  <Paragraphs>310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Module</vt:lpstr>
      <vt:lpstr>Chromatographic Separation</vt:lpstr>
      <vt:lpstr>Chromatography</vt:lpstr>
      <vt:lpstr>History</vt:lpstr>
      <vt:lpstr>Types of Chromatography</vt:lpstr>
      <vt:lpstr>Types of Chromatography</vt:lpstr>
      <vt:lpstr>Adsorption Chromatography</vt:lpstr>
      <vt:lpstr>Paper Chromatography</vt:lpstr>
      <vt:lpstr>Common Practice for Paper Chromatography</vt:lpstr>
      <vt:lpstr>Experiment</vt:lpstr>
      <vt:lpstr>Materials</vt:lpstr>
      <vt:lpstr>Procedure</vt:lpstr>
      <vt:lpstr>Procedure</vt:lpstr>
      <vt:lpstr>Observations - Pictures</vt:lpstr>
      <vt:lpstr>Observations - Pictures</vt:lpstr>
      <vt:lpstr>Observations - Pictures</vt:lpstr>
      <vt:lpstr>Observations - Pictures</vt:lpstr>
      <vt:lpstr>Observations - Pictures</vt:lpstr>
      <vt:lpstr>Observations - Pictures</vt:lpstr>
      <vt:lpstr>Rf</vt:lpstr>
      <vt:lpstr>Observations – Distance Travelled</vt:lpstr>
      <vt:lpstr>Calculations – Rf Values</vt:lpstr>
      <vt:lpstr>Analysis – Rf Values</vt:lpstr>
      <vt:lpstr>Analysis</vt:lpstr>
      <vt:lpstr>Analysis</vt:lpstr>
      <vt:lpstr>Limitations of Paper Chromatography</vt:lpstr>
      <vt:lpstr>Limitations of Paper Chromatography</vt:lpstr>
      <vt:lpstr>Experimental Notes</vt:lpstr>
      <vt:lpstr>Applications of Adsorption Chromatography</vt:lpstr>
      <vt:lpstr>Applications of Adsorption Chromatography</vt:lpstr>
      <vt:lpstr>Gas Chromatography</vt:lpstr>
      <vt:lpstr>Applications of Adsorption Chromatography</vt:lpstr>
      <vt:lpstr>Applications of Adsorption Chromatography</vt:lpstr>
      <vt:lpstr>Modifications</vt:lpstr>
      <vt:lpstr>Any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Chromatographic Separation</dc:title>
  <dc:creator>Samim</dc:creator>
  <cp:lastModifiedBy>HASHAM</cp:lastModifiedBy>
  <cp:revision>51</cp:revision>
  <dcterms:created xsi:type="dcterms:W3CDTF">2008-12-17T06:19:30Z</dcterms:created>
  <dcterms:modified xsi:type="dcterms:W3CDTF">2009-01-03T20:35:36Z</dcterms:modified>
</cp:coreProperties>
</file>